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30248225" cy="42811700"/>
  <p:notesSz cx="6858000" cy="9144000"/>
  <p:defaultTextStyle>
    <a:defPPr>
      <a:defRPr lang="en-US"/>
    </a:defPPr>
    <a:lvl1pPr marL="0" algn="l" defTabSz="2087114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1pPr>
    <a:lvl2pPr marL="2087114" algn="l" defTabSz="2087114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2pPr>
    <a:lvl3pPr marL="4174228" algn="l" defTabSz="2087114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3pPr>
    <a:lvl4pPr marL="6261341" algn="l" defTabSz="2087114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4pPr>
    <a:lvl5pPr marL="8348455" algn="l" defTabSz="2087114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5pPr>
    <a:lvl6pPr marL="10435569" algn="l" defTabSz="2087114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6pPr>
    <a:lvl7pPr marL="12522683" algn="l" defTabSz="2087114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7pPr>
    <a:lvl8pPr marL="14609792" algn="l" defTabSz="2087114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8pPr>
    <a:lvl9pPr marL="16696906" algn="l" defTabSz="2087114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5620"/>
    <p:restoredTop sz="98669" autoAdjust="0"/>
  </p:normalViewPr>
  <p:slideViewPr>
    <p:cSldViewPr snapToGrid="0" snapToObjects="1">
      <p:cViewPr>
        <p:scale>
          <a:sx n="54" d="100"/>
          <a:sy n="54" d="100"/>
        </p:scale>
        <p:origin x="1608" y="4824"/>
      </p:cViewPr>
      <p:guideLst>
        <p:guide orient="horz" pos="13484"/>
        <p:guide pos="952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68617" y="13299385"/>
            <a:ext cx="25710991" cy="9176767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37234" y="24259963"/>
            <a:ext cx="21173758" cy="1094076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871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1742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2613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3484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4355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5226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6097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6969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9CD1E-EFC7-2346-ABA0-9B79C5673686}" type="datetimeFigureOut">
              <a:rPr lang="en-US" smtClean="0"/>
              <a:pPr/>
              <a:t>12/10/2013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BA36A-D204-1E40-9586-B5B76A4072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4471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9CD1E-EFC7-2346-ABA0-9B79C5673686}" type="datetimeFigureOut">
              <a:rPr lang="en-US" smtClean="0"/>
              <a:pPr/>
              <a:t>12/10/2013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BA36A-D204-1E40-9586-B5B76A4072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81045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543231" y="10702934"/>
            <a:ext cx="22512873" cy="228031763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04614" y="10702934"/>
            <a:ext cx="67034476" cy="228031763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9CD1E-EFC7-2346-ABA0-9B79C5673686}" type="datetimeFigureOut">
              <a:rPr lang="en-US" smtClean="0"/>
              <a:pPr/>
              <a:t>12/10/2013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BA36A-D204-1E40-9586-B5B76A4072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79819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9CD1E-EFC7-2346-ABA0-9B79C5673686}" type="datetimeFigureOut">
              <a:rPr lang="en-US" smtClean="0"/>
              <a:pPr/>
              <a:t>12/10/2013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BA36A-D204-1E40-9586-B5B76A4072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1361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401" y="27510491"/>
            <a:ext cx="25710991" cy="8502879"/>
          </a:xfrm>
        </p:spPr>
        <p:txBody>
          <a:bodyPr anchor="t"/>
          <a:lstStyle>
            <a:lvl1pPr algn="l">
              <a:defRPr sz="183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89401" y="18145428"/>
            <a:ext cx="25710991" cy="9365056"/>
          </a:xfrm>
        </p:spPr>
        <p:txBody>
          <a:bodyPr anchor="b"/>
          <a:lstStyle>
            <a:lvl1pPr marL="0" indent="0">
              <a:buNone/>
              <a:defRPr sz="9100">
                <a:solidFill>
                  <a:schemeClr val="tx1">
                    <a:tint val="75000"/>
                  </a:schemeClr>
                </a:solidFill>
              </a:defRPr>
            </a:lvl1pPr>
            <a:lvl2pPr marL="2087114" indent="0">
              <a:buNone/>
              <a:defRPr sz="8200">
                <a:solidFill>
                  <a:schemeClr val="tx1">
                    <a:tint val="75000"/>
                  </a:schemeClr>
                </a:solidFill>
              </a:defRPr>
            </a:lvl2pPr>
            <a:lvl3pPr marL="4174228" indent="0">
              <a:buNone/>
              <a:defRPr sz="7300">
                <a:solidFill>
                  <a:schemeClr val="tx1">
                    <a:tint val="75000"/>
                  </a:schemeClr>
                </a:solidFill>
              </a:defRPr>
            </a:lvl3pPr>
            <a:lvl4pPr marL="6261341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4pPr>
            <a:lvl5pPr marL="8348455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5pPr>
            <a:lvl6pPr marL="10435569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6pPr>
            <a:lvl7pPr marL="12522683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7pPr>
            <a:lvl8pPr marL="14609792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8pPr>
            <a:lvl9pPr marL="16696906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9CD1E-EFC7-2346-ABA0-9B79C5673686}" type="datetimeFigureOut">
              <a:rPr lang="en-US" smtClean="0"/>
              <a:pPr/>
              <a:t>12/10/2013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BA36A-D204-1E40-9586-B5B76A4072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32590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04617" y="62364371"/>
            <a:ext cx="44773675" cy="176370327"/>
          </a:xfrm>
        </p:spPr>
        <p:txBody>
          <a:bodyPr/>
          <a:lstStyle>
            <a:lvl1pPr>
              <a:defRPr sz="12800"/>
            </a:lvl1pPr>
            <a:lvl2pPr>
              <a:defRPr sz="110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82429" y="62364371"/>
            <a:ext cx="44773675" cy="176370327"/>
          </a:xfrm>
        </p:spPr>
        <p:txBody>
          <a:bodyPr/>
          <a:lstStyle>
            <a:lvl1pPr>
              <a:defRPr sz="12800"/>
            </a:lvl1pPr>
            <a:lvl2pPr>
              <a:defRPr sz="110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9CD1E-EFC7-2346-ABA0-9B79C5673686}" type="datetimeFigureOut">
              <a:rPr lang="en-US" smtClean="0"/>
              <a:pPr/>
              <a:t>12/10/2013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BA36A-D204-1E40-9586-B5B76A4072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8985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2411" y="1714453"/>
            <a:ext cx="27223403" cy="7135283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2411" y="9583085"/>
            <a:ext cx="13364886" cy="3993774"/>
          </a:xfrm>
        </p:spPr>
        <p:txBody>
          <a:bodyPr anchor="b"/>
          <a:lstStyle>
            <a:lvl1pPr marL="0" indent="0">
              <a:buNone/>
              <a:defRPr sz="11000" b="1"/>
            </a:lvl1pPr>
            <a:lvl2pPr marL="2087114" indent="0">
              <a:buNone/>
              <a:defRPr sz="9100" b="1"/>
            </a:lvl2pPr>
            <a:lvl3pPr marL="4174228" indent="0">
              <a:buNone/>
              <a:defRPr sz="8200" b="1"/>
            </a:lvl3pPr>
            <a:lvl4pPr marL="6261341" indent="0">
              <a:buNone/>
              <a:defRPr sz="7300" b="1"/>
            </a:lvl4pPr>
            <a:lvl5pPr marL="8348455" indent="0">
              <a:buNone/>
              <a:defRPr sz="7300" b="1"/>
            </a:lvl5pPr>
            <a:lvl6pPr marL="10435569" indent="0">
              <a:buNone/>
              <a:defRPr sz="7300" b="1"/>
            </a:lvl6pPr>
            <a:lvl7pPr marL="12522683" indent="0">
              <a:buNone/>
              <a:defRPr sz="7300" b="1"/>
            </a:lvl7pPr>
            <a:lvl8pPr marL="14609792" indent="0">
              <a:buNone/>
              <a:defRPr sz="7300" b="1"/>
            </a:lvl8pPr>
            <a:lvl9pPr marL="16696906" indent="0">
              <a:buNone/>
              <a:defRPr sz="73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2411" y="13576859"/>
            <a:ext cx="13364886" cy="24666281"/>
          </a:xfrm>
        </p:spPr>
        <p:txBody>
          <a:bodyPr/>
          <a:lstStyle>
            <a:lvl1pPr>
              <a:defRPr sz="110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65683" y="9583085"/>
            <a:ext cx="13370136" cy="3993774"/>
          </a:xfrm>
        </p:spPr>
        <p:txBody>
          <a:bodyPr anchor="b"/>
          <a:lstStyle>
            <a:lvl1pPr marL="0" indent="0">
              <a:buNone/>
              <a:defRPr sz="11000" b="1"/>
            </a:lvl1pPr>
            <a:lvl2pPr marL="2087114" indent="0">
              <a:buNone/>
              <a:defRPr sz="9100" b="1"/>
            </a:lvl2pPr>
            <a:lvl3pPr marL="4174228" indent="0">
              <a:buNone/>
              <a:defRPr sz="8200" b="1"/>
            </a:lvl3pPr>
            <a:lvl4pPr marL="6261341" indent="0">
              <a:buNone/>
              <a:defRPr sz="7300" b="1"/>
            </a:lvl4pPr>
            <a:lvl5pPr marL="8348455" indent="0">
              <a:buNone/>
              <a:defRPr sz="7300" b="1"/>
            </a:lvl5pPr>
            <a:lvl6pPr marL="10435569" indent="0">
              <a:buNone/>
              <a:defRPr sz="7300" b="1"/>
            </a:lvl6pPr>
            <a:lvl7pPr marL="12522683" indent="0">
              <a:buNone/>
              <a:defRPr sz="7300" b="1"/>
            </a:lvl7pPr>
            <a:lvl8pPr marL="14609792" indent="0">
              <a:buNone/>
              <a:defRPr sz="7300" b="1"/>
            </a:lvl8pPr>
            <a:lvl9pPr marL="16696906" indent="0">
              <a:buNone/>
              <a:defRPr sz="73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65683" y="13576859"/>
            <a:ext cx="13370136" cy="24666281"/>
          </a:xfrm>
        </p:spPr>
        <p:txBody>
          <a:bodyPr/>
          <a:lstStyle>
            <a:lvl1pPr>
              <a:defRPr sz="110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9CD1E-EFC7-2346-ABA0-9B79C5673686}" type="datetimeFigureOut">
              <a:rPr lang="en-US" smtClean="0"/>
              <a:pPr/>
              <a:t>12/10/2013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BA36A-D204-1E40-9586-B5B76A4072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388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9CD1E-EFC7-2346-ABA0-9B79C5673686}" type="datetimeFigureOut">
              <a:rPr lang="en-US" smtClean="0"/>
              <a:pPr/>
              <a:t>12/10/2013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BA36A-D204-1E40-9586-B5B76A4072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2940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9CD1E-EFC7-2346-ABA0-9B79C5673686}" type="datetimeFigureOut">
              <a:rPr lang="en-US" smtClean="0"/>
              <a:pPr/>
              <a:t>12/10/2013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BA36A-D204-1E40-9586-B5B76A4072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78335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2416" y="1704540"/>
            <a:ext cx="9951458" cy="7254205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26216" y="1704549"/>
            <a:ext cx="16909598" cy="36538600"/>
          </a:xfrm>
        </p:spPr>
        <p:txBody>
          <a:bodyPr/>
          <a:lstStyle>
            <a:lvl1pPr>
              <a:defRPr sz="14600"/>
            </a:lvl1pPr>
            <a:lvl2pPr>
              <a:defRPr sz="12800"/>
            </a:lvl2pPr>
            <a:lvl3pPr>
              <a:defRPr sz="11000"/>
            </a:lvl3pPr>
            <a:lvl4pPr>
              <a:defRPr sz="9100"/>
            </a:lvl4pPr>
            <a:lvl5pPr>
              <a:defRPr sz="9100"/>
            </a:lvl5pPr>
            <a:lvl6pPr>
              <a:defRPr sz="9100"/>
            </a:lvl6pPr>
            <a:lvl7pPr>
              <a:defRPr sz="9100"/>
            </a:lvl7pPr>
            <a:lvl8pPr>
              <a:defRPr sz="9100"/>
            </a:lvl8pPr>
            <a:lvl9pPr>
              <a:defRPr sz="91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2416" y="8958754"/>
            <a:ext cx="9951458" cy="29284395"/>
          </a:xfrm>
        </p:spPr>
        <p:txBody>
          <a:bodyPr/>
          <a:lstStyle>
            <a:lvl1pPr marL="0" indent="0">
              <a:buNone/>
              <a:defRPr sz="6400"/>
            </a:lvl1pPr>
            <a:lvl2pPr marL="2087114" indent="0">
              <a:buNone/>
              <a:defRPr sz="5500"/>
            </a:lvl2pPr>
            <a:lvl3pPr marL="4174228" indent="0">
              <a:buNone/>
              <a:defRPr sz="4600"/>
            </a:lvl3pPr>
            <a:lvl4pPr marL="6261341" indent="0">
              <a:buNone/>
              <a:defRPr sz="4100"/>
            </a:lvl4pPr>
            <a:lvl5pPr marL="8348455" indent="0">
              <a:buNone/>
              <a:defRPr sz="4100"/>
            </a:lvl5pPr>
            <a:lvl6pPr marL="10435569" indent="0">
              <a:buNone/>
              <a:defRPr sz="4100"/>
            </a:lvl6pPr>
            <a:lvl7pPr marL="12522683" indent="0">
              <a:buNone/>
              <a:defRPr sz="4100"/>
            </a:lvl7pPr>
            <a:lvl8pPr marL="14609792" indent="0">
              <a:buNone/>
              <a:defRPr sz="4100"/>
            </a:lvl8pPr>
            <a:lvl9pPr marL="16696906" indent="0">
              <a:buNone/>
              <a:defRPr sz="41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9CD1E-EFC7-2346-ABA0-9B79C5673686}" type="datetimeFigureOut">
              <a:rPr lang="en-US" smtClean="0"/>
              <a:pPr/>
              <a:t>12/10/2013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BA36A-D204-1E40-9586-B5B76A4072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2558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28864" y="29968190"/>
            <a:ext cx="18148935" cy="3537914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28864" y="3825305"/>
            <a:ext cx="18148935" cy="25687020"/>
          </a:xfrm>
        </p:spPr>
        <p:txBody>
          <a:bodyPr/>
          <a:lstStyle>
            <a:lvl1pPr marL="0" indent="0">
              <a:buNone/>
              <a:defRPr sz="14600"/>
            </a:lvl1pPr>
            <a:lvl2pPr marL="2087114" indent="0">
              <a:buNone/>
              <a:defRPr sz="12800"/>
            </a:lvl2pPr>
            <a:lvl3pPr marL="4174228" indent="0">
              <a:buNone/>
              <a:defRPr sz="11000"/>
            </a:lvl3pPr>
            <a:lvl4pPr marL="6261341" indent="0">
              <a:buNone/>
              <a:defRPr sz="9100"/>
            </a:lvl4pPr>
            <a:lvl5pPr marL="8348455" indent="0">
              <a:buNone/>
              <a:defRPr sz="9100"/>
            </a:lvl5pPr>
            <a:lvl6pPr marL="10435569" indent="0">
              <a:buNone/>
              <a:defRPr sz="9100"/>
            </a:lvl6pPr>
            <a:lvl7pPr marL="12522683" indent="0">
              <a:buNone/>
              <a:defRPr sz="9100"/>
            </a:lvl7pPr>
            <a:lvl8pPr marL="14609792" indent="0">
              <a:buNone/>
              <a:defRPr sz="9100"/>
            </a:lvl8pPr>
            <a:lvl9pPr marL="16696906" indent="0">
              <a:buNone/>
              <a:defRPr sz="91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28864" y="33506104"/>
            <a:ext cx="18148935" cy="5024426"/>
          </a:xfrm>
        </p:spPr>
        <p:txBody>
          <a:bodyPr/>
          <a:lstStyle>
            <a:lvl1pPr marL="0" indent="0">
              <a:buNone/>
              <a:defRPr sz="6400"/>
            </a:lvl1pPr>
            <a:lvl2pPr marL="2087114" indent="0">
              <a:buNone/>
              <a:defRPr sz="5500"/>
            </a:lvl2pPr>
            <a:lvl3pPr marL="4174228" indent="0">
              <a:buNone/>
              <a:defRPr sz="4600"/>
            </a:lvl3pPr>
            <a:lvl4pPr marL="6261341" indent="0">
              <a:buNone/>
              <a:defRPr sz="4100"/>
            </a:lvl4pPr>
            <a:lvl5pPr marL="8348455" indent="0">
              <a:buNone/>
              <a:defRPr sz="4100"/>
            </a:lvl5pPr>
            <a:lvl6pPr marL="10435569" indent="0">
              <a:buNone/>
              <a:defRPr sz="4100"/>
            </a:lvl6pPr>
            <a:lvl7pPr marL="12522683" indent="0">
              <a:buNone/>
              <a:defRPr sz="4100"/>
            </a:lvl7pPr>
            <a:lvl8pPr marL="14609792" indent="0">
              <a:buNone/>
              <a:defRPr sz="4100"/>
            </a:lvl8pPr>
            <a:lvl9pPr marL="16696906" indent="0">
              <a:buNone/>
              <a:defRPr sz="41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9CD1E-EFC7-2346-ABA0-9B79C5673686}" type="datetimeFigureOut">
              <a:rPr lang="en-US" smtClean="0"/>
              <a:pPr/>
              <a:t>12/10/2013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BA36A-D204-1E40-9586-B5B76A4072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4921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12411" y="1714453"/>
            <a:ext cx="27223403" cy="7135283"/>
          </a:xfrm>
          <a:prstGeom prst="rect">
            <a:avLst/>
          </a:prstGeom>
        </p:spPr>
        <p:txBody>
          <a:bodyPr vert="horz" lIns="417424" tIns="208712" rIns="417424" bIns="208712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2411" y="9989406"/>
            <a:ext cx="27223403" cy="28253743"/>
          </a:xfrm>
          <a:prstGeom prst="rect">
            <a:avLst/>
          </a:prstGeom>
        </p:spPr>
        <p:txBody>
          <a:bodyPr vert="horz" lIns="417424" tIns="208712" rIns="417424" bIns="208712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12411" y="39680113"/>
            <a:ext cx="7057919" cy="2279327"/>
          </a:xfrm>
          <a:prstGeom prst="rect">
            <a:avLst/>
          </a:prstGeom>
        </p:spPr>
        <p:txBody>
          <a:bodyPr vert="horz" lIns="417424" tIns="208712" rIns="417424" bIns="208712" rtlCol="0" anchor="ctr"/>
          <a:lstStyle>
            <a:lvl1pPr algn="l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9CD1E-EFC7-2346-ABA0-9B79C5673686}" type="datetimeFigureOut">
              <a:rPr lang="en-US" smtClean="0"/>
              <a:pPr/>
              <a:t>12/10/2013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334810" y="39680113"/>
            <a:ext cx="9578605" cy="2279327"/>
          </a:xfrm>
          <a:prstGeom prst="rect">
            <a:avLst/>
          </a:prstGeom>
        </p:spPr>
        <p:txBody>
          <a:bodyPr vert="horz" lIns="417424" tIns="208712" rIns="417424" bIns="208712" rtlCol="0" anchor="ctr"/>
          <a:lstStyle>
            <a:lvl1pPr algn="ct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677895" y="39680113"/>
            <a:ext cx="7057919" cy="2279327"/>
          </a:xfrm>
          <a:prstGeom prst="rect">
            <a:avLst/>
          </a:prstGeom>
        </p:spPr>
        <p:txBody>
          <a:bodyPr vert="horz" lIns="417424" tIns="208712" rIns="417424" bIns="208712" rtlCol="0" anchor="ctr"/>
          <a:lstStyle>
            <a:lvl1pPr algn="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FBA36A-D204-1E40-9586-B5B76A4072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10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087114" rtl="0" eaLnBrk="1" latinLnBrk="0" hangingPunct="1">
        <a:spcBef>
          <a:spcPct val="0"/>
        </a:spcBef>
        <a:buNone/>
        <a:defRPr sz="20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65334" indent="-1565334" algn="l" defTabSz="2087114" rtl="0" eaLnBrk="1" latinLnBrk="0" hangingPunct="1">
        <a:spcBef>
          <a:spcPct val="20000"/>
        </a:spcBef>
        <a:buFont typeface="Arial"/>
        <a:buChar char="•"/>
        <a:defRPr sz="14600" kern="1200">
          <a:solidFill>
            <a:schemeClr val="tx1"/>
          </a:solidFill>
          <a:latin typeface="+mn-lt"/>
          <a:ea typeface="+mn-ea"/>
          <a:cs typeface="+mn-cs"/>
        </a:defRPr>
      </a:lvl1pPr>
      <a:lvl2pPr marL="3391561" indent="-1304447" algn="l" defTabSz="2087114" rtl="0" eaLnBrk="1" latinLnBrk="0" hangingPunct="1">
        <a:spcBef>
          <a:spcPct val="20000"/>
        </a:spcBef>
        <a:buFont typeface="Arial"/>
        <a:buChar char="–"/>
        <a:defRPr sz="12800" kern="1200">
          <a:solidFill>
            <a:schemeClr val="tx1"/>
          </a:solidFill>
          <a:latin typeface="+mn-lt"/>
          <a:ea typeface="+mn-ea"/>
          <a:cs typeface="+mn-cs"/>
        </a:defRPr>
      </a:lvl2pPr>
      <a:lvl3pPr marL="5217782" indent="-1043555" algn="l" defTabSz="2087114" rtl="0" eaLnBrk="1" latinLnBrk="0" hangingPunct="1">
        <a:spcBef>
          <a:spcPct val="20000"/>
        </a:spcBef>
        <a:buFont typeface="Arial"/>
        <a:buChar char="•"/>
        <a:defRPr sz="11000" kern="1200">
          <a:solidFill>
            <a:schemeClr val="tx1"/>
          </a:solidFill>
          <a:latin typeface="+mn-lt"/>
          <a:ea typeface="+mn-ea"/>
          <a:cs typeface="+mn-cs"/>
        </a:defRPr>
      </a:lvl3pPr>
      <a:lvl4pPr marL="7304896" indent="-1043555" algn="l" defTabSz="2087114" rtl="0" eaLnBrk="1" latinLnBrk="0" hangingPunct="1">
        <a:spcBef>
          <a:spcPct val="20000"/>
        </a:spcBef>
        <a:buFont typeface="Arial"/>
        <a:buChar char="–"/>
        <a:defRPr sz="9100" kern="1200">
          <a:solidFill>
            <a:schemeClr val="tx1"/>
          </a:solidFill>
          <a:latin typeface="+mn-lt"/>
          <a:ea typeface="+mn-ea"/>
          <a:cs typeface="+mn-cs"/>
        </a:defRPr>
      </a:lvl4pPr>
      <a:lvl5pPr marL="9392010" indent="-1043555" algn="l" defTabSz="2087114" rtl="0" eaLnBrk="1" latinLnBrk="0" hangingPunct="1">
        <a:spcBef>
          <a:spcPct val="20000"/>
        </a:spcBef>
        <a:buFont typeface="Arial"/>
        <a:buChar char="»"/>
        <a:defRPr sz="9100" kern="1200">
          <a:solidFill>
            <a:schemeClr val="tx1"/>
          </a:solidFill>
          <a:latin typeface="+mn-lt"/>
          <a:ea typeface="+mn-ea"/>
          <a:cs typeface="+mn-cs"/>
        </a:defRPr>
      </a:lvl5pPr>
      <a:lvl6pPr marL="11479124" indent="-1043555" algn="l" defTabSz="2087114" rtl="0" eaLnBrk="1" latinLnBrk="0" hangingPunct="1">
        <a:spcBef>
          <a:spcPct val="20000"/>
        </a:spcBef>
        <a:buFont typeface="Arial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6pPr>
      <a:lvl7pPr marL="13566238" indent="-1043555" algn="l" defTabSz="2087114" rtl="0" eaLnBrk="1" latinLnBrk="0" hangingPunct="1">
        <a:spcBef>
          <a:spcPct val="20000"/>
        </a:spcBef>
        <a:buFont typeface="Arial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7pPr>
      <a:lvl8pPr marL="15653351" indent="-1043555" algn="l" defTabSz="2087114" rtl="0" eaLnBrk="1" latinLnBrk="0" hangingPunct="1">
        <a:spcBef>
          <a:spcPct val="20000"/>
        </a:spcBef>
        <a:buFont typeface="Arial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8pPr>
      <a:lvl9pPr marL="17740465" indent="-1043555" algn="l" defTabSz="2087114" rtl="0" eaLnBrk="1" latinLnBrk="0" hangingPunct="1">
        <a:spcBef>
          <a:spcPct val="20000"/>
        </a:spcBef>
        <a:buFont typeface="Arial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087114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1pPr>
      <a:lvl2pPr marL="2087114" algn="l" defTabSz="2087114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2pPr>
      <a:lvl3pPr marL="4174228" algn="l" defTabSz="2087114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3pPr>
      <a:lvl4pPr marL="6261341" algn="l" defTabSz="2087114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4pPr>
      <a:lvl5pPr marL="8348455" algn="l" defTabSz="2087114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5pPr>
      <a:lvl6pPr marL="10435569" algn="l" defTabSz="2087114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6pPr>
      <a:lvl7pPr marL="12522683" algn="l" defTabSz="2087114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7pPr>
      <a:lvl8pPr marL="14609792" algn="l" defTabSz="2087114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8pPr>
      <a:lvl9pPr marL="16696906" algn="l" defTabSz="2087114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10" Type="http://schemas.openxmlformats.org/officeDocument/2006/relationships/image" Target="../media/image9.emf"/><Relationship Id="rId4" Type="http://schemas.openxmlformats.org/officeDocument/2006/relationships/image" Target="../media/image3.png"/><Relationship Id="rId9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31517" y="9434429"/>
            <a:ext cx="7732671" cy="6927783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70933" y="19183360"/>
            <a:ext cx="3629692" cy="341618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30248225" cy="246353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69064" y="3"/>
            <a:ext cx="2965140" cy="264496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587" y="2615939"/>
            <a:ext cx="30246638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800" b="1" dirty="0"/>
              <a:t>Detection of Immune Responses in Mucosal T-cells in Kenya</a:t>
            </a:r>
            <a:r>
              <a:rPr lang="en-GB" sz="6800" dirty="0"/>
              <a:t> </a:t>
            </a:r>
            <a:endParaRPr lang="en-US" sz="6800" dirty="0"/>
          </a:p>
        </p:txBody>
      </p:sp>
      <p:sp>
        <p:nvSpPr>
          <p:cNvPr id="4" name="TextBox 3"/>
          <p:cNvSpPr txBox="1"/>
          <p:nvPr/>
        </p:nvSpPr>
        <p:spPr>
          <a:xfrm>
            <a:off x="1587" y="4132913"/>
            <a:ext cx="30246638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90251" y="4129936"/>
            <a:ext cx="2875945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 smtClean="0"/>
              <a:t>Jackton Indangasi</a:t>
            </a:r>
            <a:r>
              <a:rPr lang="en-US" sz="3000" b="1" baseline="30000" dirty="0" smtClean="0"/>
              <a:t>2, </a:t>
            </a:r>
            <a:r>
              <a:rPr lang="en-US" sz="3000" b="1" dirty="0" smtClean="0"/>
              <a:t>Hannah Cheeseman</a:t>
            </a:r>
            <a:r>
              <a:rPr lang="en-US" sz="3000" b="1" baseline="30000" dirty="0" smtClean="0"/>
              <a:t>1</a:t>
            </a:r>
            <a:r>
              <a:rPr lang="en-US" sz="3000" b="1" dirty="0" smtClean="0"/>
              <a:t>, Onyango J. I. Obila</a:t>
            </a:r>
            <a:r>
              <a:rPr lang="en-US" sz="3000" b="1" baseline="30000" dirty="0" smtClean="0"/>
              <a:t>2</a:t>
            </a:r>
            <a:r>
              <a:rPr lang="en-US" sz="3000" b="1" dirty="0" smtClean="0"/>
              <a:t>, Simon Ogola</a:t>
            </a:r>
            <a:r>
              <a:rPr lang="en-US" sz="3000" b="1" baseline="30000" dirty="0" smtClean="0"/>
              <a:t>2</a:t>
            </a:r>
            <a:r>
              <a:rPr lang="en-US" sz="3000" b="1" dirty="0" smtClean="0"/>
              <a:t>, Robert Langat</a:t>
            </a:r>
            <a:r>
              <a:rPr lang="en-US" sz="3000" b="1" baseline="30000" dirty="0" smtClean="0"/>
              <a:t>2</a:t>
            </a:r>
            <a:r>
              <a:rPr lang="en-US" sz="3000" b="1" dirty="0" smtClean="0"/>
              <a:t>,Philip J. Bergin</a:t>
            </a:r>
            <a:r>
              <a:rPr lang="en-US" sz="3000" b="1" baseline="30000" dirty="0" smtClean="0"/>
              <a:t>1</a:t>
            </a:r>
            <a:r>
              <a:rPr lang="en-US" sz="3000" b="1" dirty="0" smtClean="0"/>
              <a:t>, Dilbinder K. Gill</a:t>
            </a:r>
            <a:r>
              <a:rPr lang="en-US" sz="3000" b="1" baseline="30000" dirty="0" smtClean="0"/>
              <a:t>1</a:t>
            </a:r>
            <a:r>
              <a:rPr lang="en-US" sz="3000" b="1" dirty="0" smtClean="0"/>
              <a:t>, Harriet H. Park</a:t>
            </a:r>
            <a:r>
              <a:rPr lang="en-US" sz="3000" b="1" baseline="30000" dirty="0" smtClean="0"/>
              <a:t>3</a:t>
            </a:r>
            <a:r>
              <a:rPr lang="en-US" sz="3000" b="1" dirty="0" smtClean="0"/>
              <a:t>, Jacquelyn Nyange</a:t>
            </a:r>
            <a:r>
              <a:rPr lang="en-US" sz="3000" b="1" baseline="30000" dirty="0" smtClean="0"/>
              <a:t>2</a:t>
            </a:r>
            <a:r>
              <a:rPr lang="en-US" sz="3000" b="1" dirty="0" smtClean="0"/>
              <a:t>, Dagna Laufer</a:t>
            </a:r>
            <a:r>
              <a:rPr lang="en-US" sz="3000" b="1" baseline="30000" dirty="0" smtClean="0"/>
              <a:t>3</a:t>
            </a:r>
            <a:r>
              <a:rPr lang="en-US" sz="3000" b="1" dirty="0" smtClean="0"/>
              <a:t>, Pat Fast</a:t>
            </a:r>
            <a:r>
              <a:rPr lang="en-US" sz="3000" b="1" baseline="30000" dirty="0" smtClean="0"/>
              <a:t>3</a:t>
            </a:r>
            <a:r>
              <a:rPr lang="en-US" sz="3000" b="1" dirty="0" smtClean="0"/>
              <a:t>, Bashir Farah</a:t>
            </a:r>
            <a:r>
              <a:rPr lang="en-US" sz="3000" b="1" baseline="30000" dirty="0" smtClean="0"/>
              <a:t>2</a:t>
            </a:r>
            <a:r>
              <a:rPr lang="en-US" sz="3000" b="1" dirty="0" smtClean="0"/>
              <a:t>, Jill Gilmour</a:t>
            </a:r>
            <a:r>
              <a:rPr lang="en-US" sz="3000" b="1" baseline="30000" dirty="0" smtClean="0"/>
              <a:t>1</a:t>
            </a:r>
            <a:r>
              <a:rPr lang="en-US" sz="3000" b="1" dirty="0" smtClean="0"/>
              <a:t>, Omu Anzala</a:t>
            </a:r>
            <a:r>
              <a:rPr lang="en-US" sz="3000" b="1" baseline="30000" dirty="0" smtClean="0"/>
              <a:t>2</a:t>
            </a:r>
            <a:r>
              <a:rPr lang="en-US" sz="3000" b="1" dirty="0" smtClean="0"/>
              <a:t>. </a:t>
            </a:r>
          </a:p>
          <a:p>
            <a:pPr algn="ctr"/>
            <a:r>
              <a:rPr lang="en-US" sz="2400" baseline="30000" dirty="0"/>
              <a:t>2</a:t>
            </a:r>
            <a:r>
              <a:rPr lang="en-US" sz="2400" dirty="0"/>
              <a:t>Kenya AIDS Vaccine Initiative (KAVI), Nairobi, Kenya</a:t>
            </a:r>
            <a:r>
              <a:rPr lang="en-GB" sz="2400" dirty="0"/>
              <a:t>, </a:t>
            </a:r>
            <a:r>
              <a:rPr lang="en-US" sz="2400" baseline="30000" dirty="0" smtClean="0"/>
              <a:t>1</a:t>
            </a:r>
            <a:r>
              <a:rPr lang="en-US" sz="2400" dirty="0" smtClean="0"/>
              <a:t>International AIDS Vaccine Initiative Human Immunology Laboratory (IAVI HIL), Imperial College London, London, UK</a:t>
            </a:r>
            <a:r>
              <a:rPr lang="en-GB" sz="2400" dirty="0" smtClean="0"/>
              <a:t>, </a:t>
            </a:r>
            <a:r>
              <a:rPr lang="en-US" sz="2400" baseline="30000" dirty="0" smtClean="0"/>
              <a:t>3</a:t>
            </a:r>
            <a:r>
              <a:rPr lang="en-US" sz="2400" dirty="0" smtClean="0"/>
              <a:t>International AIDS Vaccine Initiative (IAVI), New York, USA.</a:t>
            </a:r>
            <a:endParaRPr lang="en-GB" sz="2400" dirty="0" smtClean="0"/>
          </a:p>
          <a:p>
            <a:pPr algn="ctr"/>
            <a:endParaRPr lang="en-US" sz="4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92687" y="7208018"/>
            <a:ext cx="29323915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838037" y="5771888"/>
            <a:ext cx="28572150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4000" b="1" dirty="0" smtClean="0">
                <a:solidFill>
                  <a:schemeClr val="accent1">
                    <a:lumMod val="75000"/>
                  </a:schemeClr>
                </a:solidFill>
              </a:rPr>
              <a:t>Introduction</a:t>
            </a:r>
          </a:p>
          <a:p>
            <a:pPr algn="just"/>
            <a:r>
              <a:rPr lang="en-GB" sz="3200" dirty="0" smtClean="0"/>
              <a:t>The </a:t>
            </a:r>
            <a:r>
              <a:rPr lang="en-GB" sz="3200" dirty="0"/>
              <a:t>next generation of candidate HIV vaccines include replicating vectors </a:t>
            </a:r>
            <a:r>
              <a:rPr lang="en-GB" sz="3200" dirty="0" smtClean="0"/>
              <a:t>targeted </a:t>
            </a:r>
            <a:r>
              <a:rPr lang="en-GB" sz="3200" dirty="0"/>
              <a:t>to mucosal sites, which are hoped to induce an efficacious T cell response to limit </a:t>
            </a:r>
            <a:r>
              <a:rPr lang="en-GB" sz="3200" dirty="0" smtClean="0"/>
              <a:t>HIV-1 viral replication in the mucosa. </a:t>
            </a:r>
            <a:r>
              <a:rPr lang="en-GB" sz="3200" dirty="0"/>
              <a:t>For HIV vaccine clinical trials, it is especially important to ascertain whether there is a mucosal immune </a:t>
            </a:r>
            <a:r>
              <a:rPr lang="en-GB" sz="3200" dirty="0" smtClean="0"/>
              <a:t>response, as this is where the bulk of the viral reservoir is maintained. </a:t>
            </a:r>
            <a:r>
              <a:rPr lang="en-GB" sz="3200" dirty="0"/>
              <a:t>Immune responses have </a:t>
            </a:r>
            <a:r>
              <a:rPr lang="en-GB" sz="3200" dirty="0" smtClean="0"/>
              <a:t>been </a:t>
            </a:r>
            <a:r>
              <a:rPr lang="en-GB" sz="3200" dirty="0"/>
              <a:t>shown to differ between racial and geographical </a:t>
            </a:r>
            <a:r>
              <a:rPr lang="en-GB" sz="3200" dirty="0" smtClean="0"/>
              <a:t>populations(1), making it vital </a:t>
            </a:r>
            <a:r>
              <a:rPr lang="en-GB" sz="3200" dirty="0"/>
              <a:t>to perform comparison studies in the country where a clinical trial will take </a:t>
            </a:r>
            <a:r>
              <a:rPr lang="en-GB" sz="3200" dirty="0" smtClean="0"/>
              <a:t>place, </a:t>
            </a:r>
            <a:r>
              <a:rPr lang="en-GB" sz="3200" dirty="0"/>
              <a:t>to </a:t>
            </a:r>
            <a:r>
              <a:rPr lang="en-GB" sz="3200" dirty="0" smtClean="0"/>
              <a:t>obtain the relevant background information. The aims of this study were to obtain gut biopsies from HIV-seronegative individuals in Kenya, to </a:t>
            </a:r>
            <a:r>
              <a:rPr lang="en-GB" sz="3200" dirty="0"/>
              <a:t>ensure that scientists </a:t>
            </a:r>
            <a:r>
              <a:rPr lang="en-GB" sz="3200" dirty="0" smtClean="0"/>
              <a:t>in Kenya were </a:t>
            </a:r>
            <a:r>
              <a:rPr lang="en-GB" sz="3200" dirty="0"/>
              <a:t>fully trained in the </a:t>
            </a:r>
            <a:r>
              <a:rPr lang="en-GB" sz="3200" dirty="0" smtClean="0"/>
              <a:t>methods </a:t>
            </a:r>
            <a:r>
              <a:rPr lang="en-GB" sz="3200" dirty="0"/>
              <a:t>to be used in future clinical </a:t>
            </a:r>
            <a:r>
              <a:rPr lang="en-GB" sz="3200" dirty="0" smtClean="0"/>
              <a:t>trials and to demonstrate comparability between assays run in Kenya and the UK.</a:t>
            </a:r>
            <a:endParaRPr lang="en-GB" sz="3200" dirty="0"/>
          </a:p>
        </p:txBody>
      </p:sp>
      <p:sp>
        <p:nvSpPr>
          <p:cNvPr id="11" name="Rectangle 10"/>
          <p:cNvSpPr/>
          <p:nvPr/>
        </p:nvSpPr>
        <p:spPr>
          <a:xfrm>
            <a:off x="790251" y="10133952"/>
            <a:ext cx="13882473" cy="7540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4000" b="1" dirty="0" smtClean="0">
                <a:solidFill>
                  <a:schemeClr val="accent1">
                    <a:lumMod val="75000"/>
                  </a:schemeClr>
                </a:solidFill>
              </a:rPr>
              <a:t>Methods</a:t>
            </a:r>
          </a:p>
          <a:p>
            <a:pPr marL="457200" indent="-457200" algn="just">
              <a:buFont typeface="Arial"/>
              <a:buChar char="•"/>
            </a:pPr>
            <a:r>
              <a:rPr lang="en-GB" sz="3200" dirty="0" smtClean="0"/>
              <a:t>A panel of 10 HIV-negative PBMC, with a range of CMV responses, were used to demonstrate equivalence of the two LSRII cytometers, using the 10-colour intracellular cytokine stimulation (ICS) panel (CD3 APCCy7, CD4 ECD, CD8 Pacific Blue, CD27 PECy7, CD45RO A700, CD107a PECy5, IFN-</a:t>
            </a:r>
            <a:r>
              <a:rPr lang="en-GB" sz="3200" dirty="0" smtClean="0">
                <a:latin typeface="Symbol" charset="2"/>
                <a:cs typeface="Symbol" charset="2"/>
              </a:rPr>
              <a:t>g</a:t>
            </a:r>
            <a:r>
              <a:rPr lang="en-GB" sz="3200" dirty="0" smtClean="0"/>
              <a:t> APC, IL-2 PE, TNF-</a:t>
            </a:r>
            <a:r>
              <a:rPr lang="en-GB" sz="3200" dirty="0" smtClean="0">
                <a:latin typeface="Symbol" charset="2"/>
                <a:cs typeface="Symbol" charset="2"/>
              </a:rPr>
              <a:t>a</a:t>
            </a:r>
            <a:r>
              <a:rPr lang="en-GB" sz="3200" dirty="0" smtClean="0"/>
              <a:t> FITC, DUMP [Aqua Blue Viability dye and CD19 AmCyan]) to assess responses to a 6-hour stimulation with Mock, CMV and SEB. Three HIV-positive PBMC samples were stimulated with Mock, CMV, SEB and clade A GAG and NEF pools.</a:t>
            </a:r>
          </a:p>
          <a:p>
            <a:pPr marL="457200" indent="-457200" algn="just">
              <a:buFont typeface="Arial"/>
              <a:buChar char="•"/>
            </a:pPr>
            <a:r>
              <a:rPr lang="en-GB" sz="3200" dirty="0" smtClean="0"/>
              <a:t>Biopsies were taken from the sigmoid colon of 31 HIV-seronegative volunteers and</a:t>
            </a:r>
            <a:r>
              <a:rPr lang="en-GB" sz="3200" dirty="0"/>
              <a:t> </a:t>
            </a:r>
            <a:r>
              <a:rPr lang="en-GB" sz="3200" dirty="0" smtClean="0"/>
              <a:t>mucosal </a:t>
            </a:r>
            <a:r>
              <a:rPr lang="en-GB" sz="3200" dirty="0"/>
              <a:t>mononuclear cells (MMC</a:t>
            </a:r>
            <a:r>
              <a:rPr lang="en-GB" sz="3200" dirty="0" smtClean="0"/>
              <a:t>) isolated(</a:t>
            </a:r>
            <a:r>
              <a:rPr lang="en-GB" sz="3200" dirty="0"/>
              <a:t>2). </a:t>
            </a:r>
            <a:r>
              <a:rPr lang="en-GB" sz="3200" dirty="0" smtClean="0"/>
              <a:t>Parallel </a:t>
            </a:r>
            <a:r>
              <a:rPr lang="en-GB" sz="3200" dirty="0"/>
              <a:t>blood samples were also </a:t>
            </a:r>
            <a:r>
              <a:rPr lang="en-GB" sz="3200" dirty="0" smtClean="0"/>
              <a:t>taken. MMC </a:t>
            </a:r>
            <a:r>
              <a:rPr lang="en-GB" sz="3200" dirty="0"/>
              <a:t>and PBMC </a:t>
            </a:r>
            <a:r>
              <a:rPr lang="en-GB" sz="3200" dirty="0" smtClean="0"/>
              <a:t>were </a:t>
            </a:r>
            <a:r>
              <a:rPr lang="en-GB" sz="3200" dirty="0"/>
              <a:t>rested overnight </a:t>
            </a:r>
            <a:r>
              <a:rPr lang="en-GB" sz="3200" dirty="0" smtClean="0"/>
              <a:t>and </a:t>
            </a:r>
            <a:r>
              <a:rPr lang="en-GB" sz="3200" dirty="0"/>
              <a:t>stimulated for 6 hours with Mock, CMV, SEB and clade </a:t>
            </a:r>
            <a:r>
              <a:rPr lang="en-GB" sz="3200" dirty="0" smtClean="0"/>
              <a:t>A </a:t>
            </a:r>
            <a:r>
              <a:rPr lang="en-GB" sz="3200" dirty="0"/>
              <a:t>HIV GAG and NEF </a:t>
            </a:r>
            <a:r>
              <a:rPr lang="en-GB" sz="3200" dirty="0" smtClean="0"/>
              <a:t>pools. PBMC assessed by IFN-</a:t>
            </a:r>
            <a:r>
              <a:rPr lang="en-GB" sz="3200" dirty="0" smtClean="0">
                <a:latin typeface="Symbol" charset="2"/>
                <a:cs typeface="Symbol" charset="2"/>
              </a:rPr>
              <a:t>g</a:t>
            </a:r>
            <a:r>
              <a:rPr lang="en-GB" sz="3200" dirty="0" smtClean="0"/>
              <a:t> ELISpot were directly compared to pp65 CMV responses detected by flow cytometry.</a:t>
            </a:r>
            <a:endParaRPr lang="en-GB" sz="3200" dirty="0"/>
          </a:p>
          <a:p>
            <a:pPr algn="just"/>
            <a:endParaRPr lang="en-GB" sz="3200" dirty="0" smtClean="0"/>
          </a:p>
        </p:txBody>
      </p:sp>
      <p:sp>
        <p:nvSpPr>
          <p:cNvPr id="12" name="Rectangle 11"/>
          <p:cNvSpPr/>
          <p:nvPr/>
        </p:nvSpPr>
        <p:spPr>
          <a:xfrm>
            <a:off x="790250" y="27704573"/>
            <a:ext cx="13882473" cy="5139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4000" b="1" dirty="0" smtClean="0">
                <a:solidFill>
                  <a:schemeClr val="accent1">
                    <a:lumMod val="75000"/>
                  </a:schemeClr>
                </a:solidFill>
              </a:rPr>
              <a:t>Results</a:t>
            </a:r>
          </a:p>
          <a:p>
            <a:pPr algn="just"/>
            <a:r>
              <a:rPr lang="en-US" sz="3200" dirty="0" smtClean="0"/>
              <a:t>Results from the PBMC comparison indicate that the two LSRII cytometers are capable of producing data that is not significantly different. </a:t>
            </a:r>
          </a:p>
          <a:p>
            <a:pPr algn="just"/>
            <a:r>
              <a:rPr lang="en-US" sz="3200" dirty="0" smtClean="0"/>
              <a:t>We also show that is it possible to isolate MMC from patients in Kenya and that these cells can be  successfully stimulated, stained and acquired.</a:t>
            </a:r>
          </a:p>
          <a:p>
            <a:pPr algn="just"/>
            <a:r>
              <a:rPr lang="en-US" sz="3200" dirty="0" smtClean="0"/>
              <a:t>Of the 31 volunteers biopsied, 11 satisfied our pass/fail criteria (Viable CD3 count of &gt;30000 events and CD4/8 count of &gt;10000 events.) and 8 PBMC and 5 MMC samples demonstrated a CMV response (CD4 and/or CD8) by ICS. All 11 responded by ELISpot (PBMC; mean 723 SFU/million; range 95-1440 SFU/million). PBMC ELISpot CMV responses significantly correlated with ICS CMV responses; r</a:t>
            </a:r>
            <a:r>
              <a:rPr lang="en-US" sz="3200" baseline="30000" dirty="0" smtClean="0"/>
              <a:t>2</a:t>
            </a:r>
            <a:r>
              <a:rPr lang="en-US" sz="3200" dirty="0" smtClean="0"/>
              <a:t>= 0.62.</a:t>
            </a:r>
            <a:endParaRPr lang="en-GB" sz="3200" dirty="0"/>
          </a:p>
        </p:txBody>
      </p:sp>
      <p:sp>
        <p:nvSpPr>
          <p:cNvPr id="13" name="Rectangle 12"/>
          <p:cNvSpPr/>
          <p:nvPr/>
        </p:nvSpPr>
        <p:spPr>
          <a:xfrm>
            <a:off x="15584331" y="34981479"/>
            <a:ext cx="1377807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4000" b="1" dirty="0" smtClean="0">
                <a:solidFill>
                  <a:schemeClr val="accent1">
                    <a:lumMod val="75000"/>
                  </a:schemeClr>
                </a:solidFill>
              </a:rPr>
              <a:t>Conclusions</a:t>
            </a:r>
          </a:p>
          <a:p>
            <a:pPr algn="just"/>
            <a:r>
              <a:rPr lang="en-US" sz="3200" dirty="0"/>
              <a:t>This study demonstrates that it is feasible to collect biopsies and perform multi-parameter ICS in </a:t>
            </a:r>
            <a:r>
              <a:rPr lang="en-US" sz="3200" dirty="0" smtClean="0"/>
              <a:t>Kenya</a:t>
            </a:r>
            <a:r>
              <a:rPr lang="en-US" sz="3200" dirty="0"/>
              <a:t> </a:t>
            </a:r>
            <a:r>
              <a:rPr lang="en-US" sz="3200" dirty="0" smtClean="0"/>
              <a:t>and that the data generated is comparable with both data run in London and on an extensively qualified assay (ELISpot).  </a:t>
            </a:r>
            <a:endParaRPr lang="en-GB" sz="3200" dirty="0"/>
          </a:p>
          <a:p>
            <a:pPr algn="just"/>
            <a:r>
              <a:rPr lang="en-US" sz="3200" dirty="0" smtClean="0"/>
              <a:t>These methods have been successfully transferred and </a:t>
            </a:r>
            <a:r>
              <a:rPr lang="en-US" sz="3200" dirty="0"/>
              <a:t>may be used to assess antigen-specific T-cell responses in future vaccine trials. </a:t>
            </a:r>
            <a:endParaRPr lang="en-GB" sz="3200" b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5127216" y="38981088"/>
            <a:ext cx="8467408" cy="3310832"/>
          </a:xfrm>
          <a:prstGeom prst="rect">
            <a:avLst/>
          </a:prstGeom>
          <a:noFill/>
        </p:spPr>
        <p:txBody>
          <a:bodyPr wrap="square" lIns="398452" tIns="199226" rIns="398452" bIns="199226" rtlCol="0">
            <a:spAutoFit/>
          </a:bodyPr>
          <a:lstStyle/>
          <a:p>
            <a:r>
              <a:rPr lang="en-US" sz="3200" b="1" dirty="0">
                <a:solidFill>
                  <a:srgbClr val="376092"/>
                </a:solidFill>
              </a:rPr>
              <a:t>References</a:t>
            </a:r>
          </a:p>
          <a:p>
            <a:pPr marL="342900" indent="-342900" algn="just">
              <a:buAutoNum type="arabicPeriod"/>
            </a:pPr>
            <a:r>
              <a:rPr lang="en-US" sz="1800" dirty="0" smtClean="0"/>
              <a:t>Reference </a:t>
            </a:r>
            <a:r>
              <a:rPr lang="en-US" sz="1800" dirty="0"/>
              <a:t>ranges for the clinical laboratory derived from a rural population in Kericho, </a:t>
            </a:r>
            <a:r>
              <a:rPr lang="en-US" sz="1800" dirty="0" smtClean="0"/>
              <a:t>Kenya. Kibaya et al.</a:t>
            </a:r>
            <a:r>
              <a:rPr lang="en-US" sz="1800" dirty="0"/>
              <a:t> </a:t>
            </a:r>
            <a:r>
              <a:rPr lang="cs-CZ" sz="1800" b="1" dirty="0" err="1" smtClean="0"/>
              <a:t>PLoS</a:t>
            </a:r>
            <a:r>
              <a:rPr lang="cs-CZ" sz="1800" b="1" dirty="0" smtClean="0"/>
              <a:t> </a:t>
            </a:r>
            <a:r>
              <a:rPr lang="cs-CZ" sz="1800" b="1" dirty="0" err="1"/>
              <a:t>One</a:t>
            </a:r>
            <a:r>
              <a:rPr lang="cs-CZ" sz="1800" b="1" dirty="0"/>
              <a:t>. 2008 </a:t>
            </a:r>
            <a:r>
              <a:rPr lang="cs-CZ" sz="1800" b="1" dirty="0" err="1"/>
              <a:t>Oct</a:t>
            </a:r>
            <a:r>
              <a:rPr lang="cs-CZ" sz="1800" b="1" dirty="0"/>
              <a:t> 3;3(</a:t>
            </a:r>
            <a:r>
              <a:rPr lang="cs-CZ" sz="1800" b="1" dirty="0" smtClean="0"/>
              <a:t>10)</a:t>
            </a:r>
            <a:endParaRPr lang="en-GB" sz="1700" b="1" dirty="0" smtClean="0"/>
          </a:p>
          <a:p>
            <a:pPr marL="342900" indent="-342900" algn="just">
              <a:buAutoNum type="arabicPeriod"/>
            </a:pPr>
            <a:r>
              <a:rPr lang="en-GB" sz="1700" dirty="0" smtClean="0"/>
              <a:t>Measuring </a:t>
            </a:r>
            <a:r>
              <a:rPr lang="en-GB" sz="1700" dirty="0"/>
              <a:t>human T cell responses in blood and gut samples using qualified methods suitable for evaluation of HIV vaccine candidates in clinical trials. Kaltsidis et al. </a:t>
            </a:r>
            <a:r>
              <a:rPr lang="en-GB" sz="1700" b="1" dirty="0"/>
              <a:t>J Immunol Methods. 2011 Jul 29;370(1-2):43-54</a:t>
            </a:r>
            <a:r>
              <a:rPr lang="en-GB" sz="1700" b="1" dirty="0" smtClean="0"/>
              <a:t>.</a:t>
            </a:r>
            <a:endParaRPr lang="en-GB" sz="3500" b="1" dirty="0"/>
          </a:p>
          <a:p>
            <a:pPr marL="709089" indent="-709089">
              <a:buAutoNum type="arabicPeriod"/>
            </a:pPr>
            <a:endParaRPr lang="en-GB" sz="3500" dirty="0"/>
          </a:p>
          <a:p>
            <a:endParaRPr lang="en-US" sz="3500" dirty="0"/>
          </a:p>
        </p:txBody>
      </p:sp>
      <p:sp>
        <p:nvSpPr>
          <p:cNvPr id="22" name="Rectangle 21"/>
          <p:cNvSpPr/>
          <p:nvPr/>
        </p:nvSpPr>
        <p:spPr>
          <a:xfrm>
            <a:off x="15704684" y="15669714"/>
            <a:ext cx="1365771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800" b="1" dirty="0"/>
              <a:t>Figure </a:t>
            </a:r>
            <a:r>
              <a:rPr lang="en-GB" sz="2800" b="1" dirty="0" smtClean="0"/>
              <a:t>3: </a:t>
            </a:r>
            <a:r>
              <a:rPr lang="en-GB" sz="2800" b="1" dirty="0"/>
              <a:t>Comparison of </a:t>
            </a:r>
            <a:r>
              <a:rPr lang="en-GB" sz="2800" b="1" dirty="0" smtClean="0"/>
              <a:t>CD8</a:t>
            </a:r>
            <a:r>
              <a:rPr lang="en-GB" sz="2800" b="1" dirty="0"/>
              <a:t>+ </a:t>
            </a:r>
            <a:r>
              <a:rPr lang="en-GB" sz="2800" b="1" dirty="0" smtClean="0"/>
              <a:t>T-cell IFN-g production</a:t>
            </a:r>
            <a:r>
              <a:rPr lang="en-GB" sz="2800" dirty="0" smtClean="0"/>
              <a:t>. Graph shows 3 HIV positive donors. Data from KAVI (</a:t>
            </a:r>
            <a:r>
              <a:rPr lang="en-GB" sz="2800" dirty="0" smtClean="0">
                <a:latin typeface="Wingdings" charset="2"/>
                <a:cs typeface="Wingdings" charset="2"/>
              </a:rPr>
              <a:t>o</a:t>
            </a:r>
            <a:r>
              <a:rPr lang="en-GB" sz="2800" dirty="0" smtClean="0">
                <a:cs typeface="Wingdings" charset="2"/>
              </a:rPr>
              <a:t>)</a:t>
            </a:r>
            <a:r>
              <a:rPr lang="en-GB" sz="2800" dirty="0">
                <a:latin typeface="Wingdings" charset="2"/>
                <a:cs typeface="Wingdings" charset="2"/>
              </a:rPr>
              <a:t> </a:t>
            </a:r>
            <a:r>
              <a:rPr lang="en-GB" sz="2800" dirty="0" smtClean="0"/>
              <a:t>and HIL (</a:t>
            </a:r>
            <a:r>
              <a:rPr lang="en-GB" sz="2800" dirty="0" smtClean="0">
                <a:latin typeface="Wingdings" charset="2"/>
                <a:cs typeface="Wingdings" charset="2"/>
              </a:rPr>
              <a:t>l</a:t>
            </a:r>
            <a:r>
              <a:rPr lang="en-GB" sz="2800" dirty="0" smtClean="0"/>
              <a:t>) are not significantly different, using a </a:t>
            </a:r>
            <a:r>
              <a:rPr lang="en-GB" sz="2800" dirty="0"/>
              <a:t>Wilcoxon two-tailed </a:t>
            </a:r>
            <a:r>
              <a:rPr lang="en-GB" sz="2800" dirty="0" smtClean="0"/>
              <a:t>matched-pairs signed rank test. </a:t>
            </a:r>
            <a:endParaRPr lang="en-GB" sz="2800" dirty="0"/>
          </a:p>
        </p:txBody>
      </p:sp>
      <p:sp>
        <p:nvSpPr>
          <p:cNvPr id="23" name="Rectangle 22"/>
          <p:cNvSpPr/>
          <p:nvPr/>
        </p:nvSpPr>
        <p:spPr>
          <a:xfrm>
            <a:off x="790250" y="40906925"/>
            <a:ext cx="1388247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800" b="1" dirty="0"/>
              <a:t>Figure </a:t>
            </a:r>
            <a:r>
              <a:rPr lang="en-GB" sz="2800" b="1" dirty="0" smtClean="0"/>
              <a:t>2: </a:t>
            </a:r>
            <a:r>
              <a:rPr lang="en-GB" sz="2800" b="1" dirty="0"/>
              <a:t>Comparison of 10 paired HIV- samples tested at HIL and KAVI. </a:t>
            </a:r>
            <a:r>
              <a:rPr lang="en-GB" sz="2800" dirty="0"/>
              <a:t>Using a Wilcoxon </a:t>
            </a:r>
            <a:r>
              <a:rPr lang="en-GB" sz="2800" dirty="0" smtClean="0"/>
              <a:t>matched-pairs signed rank test </a:t>
            </a:r>
            <a:r>
              <a:rPr lang="en-GB" sz="2800" dirty="0"/>
              <a:t>to determine the P values, no significant difference is seen between the data from samples tested at the HIL or at KAVI.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478199" y="38126640"/>
            <a:ext cx="6071503" cy="43815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262846" y="17713999"/>
            <a:ext cx="10280536" cy="7268302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15770933" y="25194460"/>
            <a:ext cx="1359077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800" b="1" dirty="0"/>
              <a:t>Figure </a:t>
            </a:r>
            <a:r>
              <a:rPr lang="en-GB" sz="2800" b="1" dirty="0" smtClean="0"/>
              <a:t>4: a) Viable MMC can be isolated, with an average of  1x10</a:t>
            </a:r>
            <a:r>
              <a:rPr lang="en-GB" sz="2800" b="1" baseline="30000" dirty="0" smtClean="0"/>
              <a:t>6</a:t>
            </a:r>
            <a:r>
              <a:rPr lang="en-GB" sz="2800" b="1" dirty="0" smtClean="0"/>
              <a:t> cells per biopsy collected. b) Responses of CD4+ and CD8+ T-cells to CMV stimulation in both MMC and PBMC compartments. </a:t>
            </a:r>
            <a:r>
              <a:rPr lang="en-GB" sz="2800" dirty="0" smtClean="0"/>
              <a:t>Mock responses were low in all cases.</a:t>
            </a:r>
            <a:endParaRPr lang="en-GB" sz="2800" dirty="0"/>
          </a:p>
        </p:txBody>
      </p:sp>
      <p:sp>
        <p:nvSpPr>
          <p:cNvPr id="26" name="Rectangle 25"/>
          <p:cNvSpPr/>
          <p:nvPr/>
        </p:nvSpPr>
        <p:spPr>
          <a:xfrm>
            <a:off x="15704682" y="33115894"/>
            <a:ext cx="1365771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800" b="1" dirty="0"/>
              <a:t>Figure </a:t>
            </a:r>
            <a:r>
              <a:rPr lang="en-GB" sz="2800" b="1" dirty="0" smtClean="0"/>
              <a:t>5: ELIspot responses (PBMCs) correlate with flow cytometry assays. </a:t>
            </a:r>
            <a:r>
              <a:rPr lang="en-US" sz="2800" dirty="0" smtClean="0"/>
              <a:t>PBMC</a:t>
            </a:r>
            <a:r>
              <a:rPr lang="en-US" sz="2800" dirty="0"/>
              <a:t>; mean 723 SFU/million; range 95-1440 SFU/</a:t>
            </a:r>
            <a:r>
              <a:rPr lang="en-US" sz="2800" dirty="0" smtClean="0"/>
              <a:t>million. </a:t>
            </a:r>
            <a:r>
              <a:rPr lang="en-US" sz="2800" dirty="0"/>
              <a:t>PBMC ELISpot CMV responses significantly correlated with ICS CMV responses; r</a:t>
            </a:r>
            <a:r>
              <a:rPr lang="en-US" sz="2800" baseline="30000" dirty="0"/>
              <a:t>2</a:t>
            </a:r>
            <a:r>
              <a:rPr lang="en-US" sz="2800" dirty="0"/>
              <a:t>= 0.62</a:t>
            </a:r>
            <a:r>
              <a:rPr lang="en-US" sz="2800" dirty="0" smtClean="0"/>
              <a:t>.</a:t>
            </a:r>
            <a:endParaRPr lang="en-GB" sz="2800" dirty="0"/>
          </a:p>
        </p:txBody>
      </p:sp>
      <p:grpSp>
        <p:nvGrpSpPr>
          <p:cNvPr id="21" name="Group 20"/>
          <p:cNvGrpSpPr/>
          <p:nvPr/>
        </p:nvGrpSpPr>
        <p:grpSpPr>
          <a:xfrm>
            <a:off x="987670" y="17812084"/>
            <a:ext cx="14717014" cy="9522654"/>
            <a:chOff x="1171635" y="16707661"/>
            <a:chExt cx="15122525" cy="9495327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171635" y="16707661"/>
              <a:ext cx="13324734" cy="8701455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1171635" y="25653803"/>
              <a:ext cx="15122525" cy="54918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US" sz="2800" b="1" dirty="0" smtClean="0"/>
                <a:t>Figure 1: Gating strategy </a:t>
              </a:r>
              <a:r>
                <a:rPr lang="en-US" sz="2800" b="1" dirty="0"/>
                <a:t>used for data </a:t>
              </a:r>
              <a:r>
                <a:rPr lang="en-US" sz="2800" b="1" dirty="0" smtClean="0"/>
                <a:t>analysis in FlowJo.</a:t>
              </a:r>
              <a:endParaRPr lang="en-GB" sz="2800" dirty="0"/>
            </a:p>
          </p:txBody>
        </p:sp>
      </p:grpSp>
      <p:pic>
        <p:nvPicPr>
          <p:cNvPr id="28" name="Picture 2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8401269" y="27084993"/>
            <a:ext cx="8393166" cy="5759448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15704682" y="18383591"/>
            <a:ext cx="6457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a)</a:t>
            </a:r>
            <a:endParaRPr lang="en-US" sz="2800" dirty="0"/>
          </a:p>
        </p:txBody>
      </p:sp>
      <p:sp>
        <p:nvSpPr>
          <p:cNvPr id="29" name="TextBox 28"/>
          <p:cNvSpPr txBox="1"/>
          <p:nvPr/>
        </p:nvSpPr>
        <p:spPr>
          <a:xfrm>
            <a:off x="18731517" y="17396489"/>
            <a:ext cx="5313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b)</a:t>
            </a:r>
            <a:endParaRPr lang="en-US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92686" y="33529240"/>
            <a:ext cx="14082611" cy="6603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7413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1819</TotalTime>
  <Words>856</Words>
  <Application>Microsoft Office PowerPoint</Application>
  <PresentationFormat>Custom</PresentationFormat>
  <Paragraphs>25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Cheeseman</dc:creator>
  <cp:lastModifiedBy>Benard Omondi</cp:lastModifiedBy>
  <cp:revision>93</cp:revision>
  <cp:lastPrinted>2012-09-28T13:20:55Z</cp:lastPrinted>
  <dcterms:created xsi:type="dcterms:W3CDTF">2012-09-18T07:38:56Z</dcterms:created>
  <dcterms:modified xsi:type="dcterms:W3CDTF">2013-12-10T07:05:25Z</dcterms:modified>
</cp:coreProperties>
</file>